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8" r:id="rId2"/>
    <p:sldId id="288" r:id="rId3"/>
    <p:sldId id="280" r:id="rId4"/>
    <p:sldId id="279" r:id="rId5"/>
    <p:sldId id="289" r:id="rId6"/>
    <p:sldId id="290" r:id="rId7"/>
    <p:sldId id="300" r:id="rId8"/>
    <p:sldId id="267" r:id="rId9"/>
    <p:sldId id="296" r:id="rId10"/>
    <p:sldId id="297" r:id="rId11"/>
    <p:sldId id="298" r:id="rId12"/>
    <p:sldId id="299" r:id="rId13"/>
    <p:sldId id="301" r:id="rId14"/>
    <p:sldId id="302" r:id="rId15"/>
    <p:sldId id="287" r:id="rId16"/>
    <p:sldId id="303" r:id="rId17"/>
  </p:sldIdLst>
  <p:sldSz cx="9144000" cy="5143500" type="screen16x9"/>
  <p:notesSz cx="6858000" cy="9144000"/>
  <p:embeddedFontLs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Lato Light" panose="020F0302020204030203" charset="0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26">
          <p15:clr>
            <a:srgbClr val="A4A3A4"/>
          </p15:clr>
        </p15:guide>
        <p15:guide id="2" orient="horz" pos="667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orient="horz" pos="142">
          <p15:clr>
            <a:srgbClr val="A4A3A4"/>
          </p15:clr>
        </p15:guide>
        <p15:guide id="5" orient="horz" pos="885">
          <p15:clr>
            <a:srgbClr val="A4A3A4"/>
          </p15:clr>
        </p15:guide>
        <p15:guide id="6" orient="horz" pos="272">
          <p15:clr>
            <a:srgbClr val="A4A3A4"/>
          </p15:clr>
        </p15:guide>
        <p15:guide id="7" orient="horz" pos="2907">
          <p15:clr>
            <a:srgbClr val="A4A3A4"/>
          </p15:clr>
        </p15:guide>
        <p15:guide id="8" pos="2950">
          <p15:clr>
            <a:srgbClr val="A4A3A4"/>
          </p15:clr>
        </p15:guide>
        <p15:guide id="9" pos="5631">
          <p15:clr>
            <a:srgbClr val="A4A3A4"/>
          </p15:clr>
        </p15:guide>
        <p15:guide id="10" pos="4357">
          <p15:clr>
            <a:srgbClr val="A4A3A4"/>
          </p15:clr>
        </p15:guide>
        <p15:guide id="11" pos="1411">
          <p15:clr>
            <a:srgbClr val="A4A3A4"/>
          </p15:clr>
        </p15:guide>
        <p15:guide id="12" pos="133">
          <p15:clr>
            <a:srgbClr val="A4A3A4"/>
          </p15:clr>
        </p15:guide>
        <p15:guide id="13" pos="1274">
          <p15:clr>
            <a:srgbClr val="A4A3A4"/>
          </p15:clr>
        </p15:guide>
        <p15:guide id="14" pos="2109">
          <p15:clr>
            <a:srgbClr val="A4A3A4"/>
          </p15:clr>
        </p15:guide>
        <p15:guide id="15" pos="2258">
          <p15:clr>
            <a:srgbClr val="A4A3A4"/>
          </p15:clr>
        </p15:guide>
        <p15:guide id="16" pos="2814">
          <p15:clr>
            <a:srgbClr val="A4A3A4"/>
          </p15:clr>
        </p15:guide>
        <p15:guide id="17" pos="3656">
          <p15:clr>
            <a:srgbClr val="A4A3A4"/>
          </p15:clr>
        </p15:guide>
        <p15:guide id="18" pos="4212">
          <p15:clr>
            <a:srgbClr val="A4A3A4"/>
          </p15:clr>
        </p15:guide>
        <p15:guide id="19" pos="4926">
          <p15:clr>
            <a:srgbClr val="A4A3A4"/>
          </p15:clr>
        </p15:guide>
        <p15:guide id="20" pos="5064">
          <p15:clr>
            <a:srgbClr val="A4A3A4"/>
          </p15:clr>
        </p15:guide>
        <p15:guide id="21" pos="3520">
          <p15:clr>
            <a:srgbClr val="A4A3A4"/>
          </p15:clr>
        </p15:guide>
        <p15:guide id="22" pos="15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92108" autoAdjust="0"/>
  </p:normalViewPr>
  <p:slideViewPr>
    <p:cSldViewPr snapToGrid="0" showGuides="1">
      <p:cViewPr varScale="1">
        <p:scale>
          <a:sx n="146" d="100"/>
          <a:sy n="146" d="100"/>
        </p:scale>
        <p:origin x="-594" y="-84"/>
      </p:cViewPr>
      <p:guideLst>
        <p:guide orient="horz" pos="3026"/>
        <p:guide orient="horz" pos="667"/>
        <p:guide orient="horz" pos="1620"/>
        <p:guide orient="horz" pos="142"/>
        <p:guide orient="horz" pos="885"/>
        <p:guide orient="horz" pos="272"/>
        <p:guide orient="horz" pos="2907"/>
        <p:guide pos="2950"/>
        <p:guide pos="5631"/>
        <p:guide pos="4357"/>
        <p:guide pos="1411"/>
        <p:guide pos="133"/>
        <p:guide pos="1274"/>
        <p:guide pos="2109"/>
        <p:guide pos="2258"/>
        <p:guide pos="2814"/>
        <p:guide pos="3656"/>
        <p:guide pos="4212"/>
        <p:guide pos="4926"/>
        <p:guide pos="5064"/>
        <p:guide pos="3520"/>
        <p:guide pos="15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119895" cy="119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E22D-5DFE-43A1-A71B-B1F754D8911E}" type="datetimeFigureOut">
              <a:rPr lang="en-NZ" smtClean="0"/>
              <a:t>26/03/2015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4EFC-E5D0-4D5D-AD0C-85E7A0EAD9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857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jp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2.png>
</file>

<file path=ppt/media/image20.jpg>
</file>

<file path=ppt/media/image21.wmf>
</file>

<file path=ppt/media/image3.jpeg>
</file>

<file path=ppt/media/image4.jpeg>
</file>

<file path=ppt/media/image5.jpeg>
</file>

<file path=ppt/media/image6.jpg>
</file>

<file path=ppt/media/image7.png>
</file>

<file path=ppt/media/image8.jpeg>
</file>

<file path=ppt/media/image9.wmf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F217E-D340-40A1-9E22-8746B5AD3DC8}" type="datetimeFigureOut">
              <a:rPr lang="en-NZ" smtClean="0"/>
              <a:t>26/03/2015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16B89-44B6-4BF9-8F43-9DCACC136F8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9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largest of these, the "Boxing Day aftershock", with a magnitude of 4.9, at a depth of 12 km below </a:t>
            </a:r>
            <a:r>
              <a:rPr lang="en-US" dirty="0" err="1" smtClean="0"/>
              <a:t>Opawa</a:t>
            </a:r>
            <a:r>
              <a:rPr lang="en-US" dirty="0" smtClean="0"/>
              <a:t>[33] was felt very strongly and caused further damage to at least 20 buildings, the closure of the central city,[34] and cut power to more than 40,000 for some time.[35]</a:t>
            </a:r>
            <a:endParaRPr lang="en-NZ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08602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78752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400 timestamps.</a:t>
            </a:r>
            <a:r>
              <a:rPr lang="en-US" baseline="0" dirty="0" smtClean="0"/>
              <a:t> </a:t>
            </a:r>
            <a:r>
              <a:rPr lang="en-US" dirty="0" smtClean="0"/>
              <a:t>Raw</a:t>
            </a:r>
            <a:r>
              <a:rPr lang="en-US" baseline="0" dirty="0" smtClean="0"/>
              <a:t> data loaded and X,Y,Z </a:t>
            </a:r>
            <a:r>
              <a:rPr lang="en-US" baseline="0" dirty="0" err="1" smtClean="0"/>
              <a:t>coor</a:t>
            </a:r>
            <a:r>
              <a:rPr lang="en-US" baseline="0" dirty="0" smtClean="0"/>
              <a:t> data plus amplitude scalar value for each location.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8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Source?</a:t>
            </a:r>
            <a:r>
              <a:rPr lang="en-US" baseline="0" dirty="0" smtClean="0"/>
              <a:t> Supplied by Brendon. Processed within VTK</a:t>
            </a:r>
          </a:p>
          <a:p>
            <a:r>
              <a:rPr lang="en-US" baseline="0" dirty="0" smtClean="0"/>
              <a:t>1834251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9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Topography texture</a:t>
            </a:r>
            <a:r>
              <a:rPr lang="en-US" baseline="0" dirty="0" smtClean="0"/>
              <a:t> mapped onto terrain surface. Texture image obtained from Google Earth (low res, screen captured)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Original amplitude is on the 2d plane while the terrain has ups and downs -</a:t>
            </a:r>
            <a:r>
              <a:rPr lang="en-US" sz="1200" dirty="0" smtClean="0"/>
              <a:t>Ground motion to follow the terrain surface</a:t>
            </a:r>
            <a:br>
              <a:rPr lang="en-US" sz="1200" dirty="0" smtClean="0"/>
            </a:br>
            <a:r>
              <a:rPr lang="en-US" dirty="0" smtClean="0"/>
              <a:t>Blended amplitude data and terrain data</a:t>
            </a:r>
            <a:r>
              <a:rPr lang="en-US" baseline="0" dirty="0" smtClean="0"/>
              <a:t> using interpolation based on VTK probe filter.</a:t>
            </a:r>
            <a:endParaRPr lang="en-US" sz="1200" dirty="0" smtClean="0"/>
          </a:p>
          <a:p>
            <a:endParaRPr lang="en-US" sz="1200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Ground motion surface </a:t>
            </a:r>
            <a:r>
              <a:rPr lang="en-US" sz="1200" dirty="0" err="1" smtClean="0"/>
              <a:t>colormap</a:t>
            </a:r>
            <a:r>
              <a:rPr lang="en-US" sz="1200" dirty="0" smtClean="0"/>
              <a:t>: transparent for low values</a:t>
            </a:r>
            <a:br>
              <a:rPr lang="en-US" sz="1200" dirty="0" smtClean="0"/>
            </a:br>
            <a:r>
              <a:rPr lang="en-US" sz="1200" dirty="0" smtClean="0"/>
              <a:t>Terrain surface slightly lowered to prevent interference</a:t>
            </a:r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220663" y="3120515"/>
            <a:ext cx="1835056" cy="86253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>
          <a:xfrm>
            <a:off x="8027988" y="5443710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8695765" y="5443710"/>
            <a:ext cx="231284" cy="129828"/>
          </a:xfrm>
        </p:spPr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111125" y="4803774"/>
            <a:ext cx="9032875" cy="337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64"/>
            <a:ext cx="9144000" cy="67437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4466590"/>
            <a:ext cx="9144000" cy="674370"/>
          </a:xfrm>
          <a:prstGeom prst="rect">
            <a:avLst/>
          </a:prstGeom>
        </p:spPr>
      </p:pic>
      <p:sp>
        <p:nvSpPr>
          <p:cNvPr id="84" name="Title 83"/>
          <p:cNvSpPr>
            <a:spLocks noGrp="1"/>
          </p:cNvSpPr>
          <p:nvPr>
            <p:ph type="title" hasCustomPrompt="1"/>
          </p:nvPr>
        </p:nvSpPr>
        <p:spPr>
          <a:xfrm>
            <a:off x="2459038" y="2844692"/>
            <a:ext cx="6523037" cy="1100261"/>
          </a:xfrm>
        </p:spPr>
        <p:txBody>
          <a:bodyPr/>
          <a:lstStyle>
            <a:lvl1pPr>
              <a:lnSpc>
                <a:spcPts val="3800"/>
              </a:lnSpc>
              <a:defRPr sz="4000" baseline="0"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PowerPoint Title</a:t>
            </a:r>
            <a:br>
              <a:rPr lang="en-US" dirty="0" smtClean="0"/>
            </a:br>
            <a:r>
              <a:rPr lang="en-US" dirty="0" smtClean="0"/>
              <a:t>(Two Lines If Needed)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067012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9723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6014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8" name="Oval 27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8328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633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9" name="Oval 28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249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30" name="Oval 29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9367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sp>
        <p:nvSpPr>
          <p:cNvPr id="4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7100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11137" y="1404939"/>
            <a:ext cx="7608887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2400"/>
              </a:lnSpc>
              <a:spcBef>
                <a:spcPts val="1800"/>
              </a:spcBef>
              <a:buNone/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336579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530763" y="4875694"/>
            <a:ext cx="3133645" cy="129828"/>
          </a:xfrm>
        </p:spPr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51576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0161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38" y="480612"/>
            <a:ext cx="6726618" cy="578251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 Placeholder 2"/>
          <p:cNvSpPr>
            <a:spLocks noGrp="1"/>
          </p:cNvSpPr>
          <p:nvPr>
            <p:ph idx="12"/>
          </p:nvPr>
        </p:nvSpPr>
        <p:spPr>
          <a:xfrm>
            <a:off x="468408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61218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76159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sp>
        <p:nvSpPr>
          <p:cNvPr id="16" name="Rectangle 15"/>
          <p:cNvSpPr/>
          <p:nvPr userDrawn="1"/>
        </p:nvSpPr>
        <p:spPr>
          <a:xfrm flipV="1">
            <a:off x="16688" y="4772614"/>
            <a:ext cx="9117786" cy="10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 userDrawn="1"/>
        </p:nvSpPr>
        <p:spPr>
          <a:xfrm flipV="1">
            <a:off x="16688" y="157625"/>
            <a:ext cx="9117786" cy="1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/>
          <a:stretch/>
        </p:blipFill>
        <p:spPr>
          <a:xfrm>
            <a:off x="205436" y="4293052"/>
            <a:ext cx="8938563" cy="6743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/>
          <a:stretch/>
        </p:blipFill>
        <p:spPr>
          <a:xfrm flipV="1">
            <a:off x="205435" y="56821"/>
            <a:ext cx="8929039" cy="67437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385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19100"/>
            <a:ext cx="1812528" cy="4008439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7452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140" y="423368"/>
            <a:ext cx="7603897" cy="62706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5437" y="1404938"/>
            <a:ext cx="7603728" cy="320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8027988" y="4875493"/>
            <a:ext cx="609600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2450438" y="4875493"/>
            <a:ext cx="3133645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8695765" y="4875493"/>
            <a:ext cx="231284" cy="12982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50">
                <a:solidFill>
                  <a:schemeClr val="tx2"/>
                </a:solidFill>
                <a:latin typeface="+mj-lt"/>
              </a:defRPr>
            </a:lvl1pPr>
          </a:lstStyle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20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3832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5" r:id="rId3"/>
    <p:sldLayoutId id="2147483672" r:id="rId4"/>
    <p:sldLayoutId id="2147483676" r:id="rId5"/>
    <p:sldLayoutId id="2147483662" r:id="rId6"/>
    <p:sldLayoutId id="2147483663" r:id="rId7"/>
    <p:sldLayoutId id="2147483664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•"/>
        <a:tabLst>
          <a:tab pos="1162050" algn="l"/>
        </a:tabLst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w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39834" y="2357847"/>
            <a:ext cx="6928953" cy="1045028"/>
          </a:xfrm>
        </p:spPr>
        <p:txBody>
          <a:bodyPr/>
          <a:lstStyle/>
          <a:p>
            <a:pPr algn="r"/>
            <a:r>
              <a:rPr lang="en-US" sz="2800" dirty="0" err="1" smtClean="0"/>
              <a:t>Visualisation</a:t>
            </a:r>
            <a:r>
              <a:rPr lang="en-US" sz="2800" dirty="0" smtClean="0"/>
              <a:t> of 2010 </a:t>
            </a:r>
            <a:br>
              <a:rPr lang="en-US" sz="2800" dirty="0" smtClean="0"/>
            </a:br>
            <a:r>
              <a:rPr lang="en-US" sz="2800" dirty="0" smtClean="0"/>
              <a:t>Christchurch Boxing Day aftershock</a:t>
            </a:r>
            <a:endParaRPr lang="en-NZ" sz="16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>
          <a:xfrm>
            <a:off x="8003275" y="4838228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2" name="TextBox 1"/>
          <p:cNvSpPr txBox="1"/>
          <p:nvPr/>
        </p:nvSpPr>
        <p:spPr>
          <a:xfrm>
            <a:off x="3618411" y="3542931"/>
            <a:ext cx="5101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Sung Bae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(NeSI Canterbury)</a:t>
            </a:r>
            <a:endParaRPr lang="en-NZ" dirty="0"/>
          </a:p>
          <a:p>
            <a:pPr algn="r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Brendon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Bradley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(University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Canterbury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algn="r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Constantine </a:t>
            </a:r>
            <a:r>
              <a:rPr lang="en-US" dirty="0" err="1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Zakaroff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(University of Canterbury)</a:t>
            </a:r>
            <a:endParaRPr lang="en-US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III. Terrain surface interpolation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80842" y="4126938"/>
            <a:ext cx="6708299" cy="53622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Using 2D Delaunay interpolation </a:t>
            </a:r>
          </a:p>
        </p:txBody>
      </p:sp>
    </p:spTree>
    <p:extLst>
      <p:ext uri="{BB962C8B-B14F-4D97-AF65-F5344CB8AC3E}">
        <p14:creationId xmlns:p14="http://schemas.microsoft.com/office/powerpoint/2010/main" val="95357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2" y="1059750"/>
            <a:ext cx="6218403" cy="302259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IV. Terrain texture mapping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508760" y="4126938"/>
            <a:ext cx="668038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smtClean="0"/>
              <a:t>Satellite image obtained from Google Earth (screen captured) and “</a:t>
            </a:r>
            <a:r>
              <a:rPr lang="en-US" sz="1200" dirty="0" err="1" smtClean="0"/>
              <a:t>Photoshop”ped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(Thanks to John </a:t>
            </a:r>
            <a:r>
              <a:rPr lang="en-US" sz="1200" dirty="0" err="1" smtClean="0"/>
              <a:t>Rugis</a:t>
            </a:r>
            <a:r>
              <a:rPr lang="en-US" sz="1200" dirty="0" smtClean="0"/>
              <a:t> for texture </a:t>
            </a:r>
            <a:r>
              <a:rPr lang="en-US" sz="1200" smtClean="0"/>
              <a:t>mapping technique)</a:t>
            </a:r>
            <a:endParaRPr lang="en-US" sz="1200" dirty="0" smtClean="0"/>
          </a:p>
          <a:p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213931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2" y="1059750"/>
            <a:ext cx="6218403" cy="302259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V. Warping plane of Ground motion  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1" y="3273904"/>
            <a:ext cx="2657142" cy="129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6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3" y="1059750"/>
            <a:ext cx="6218401" cy="302259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VI. Show terrain + ground motion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23097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Final. Video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7" name="eResearch2015_1080p_39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8001" y="1276751"/>
            <a:ext cx="6056313" cy="3022600"/>
          </a:xfrm>
        </p:spPr>
      </p:pic>
    </p:spTree>
    <p:extLst>
      <p:ext uri="{BB962C8B-B14F-4D97-AF65-F5344CB8AC3E}">
        <p14:creationId xmlns:p14="http://schemas.microsoft.com/office/powerpoint/2010/main" val="328328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NZ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1136" y="1060057"/>
            <a:ext cx="4317819" cy="3487667"/>
          </a:xfrm>
          <a:noFill/>
        </p:spPr>
        <p:txBody>
          <a:bodyPr/>
          <a:lstStyle/>
          <a:p>
            <a:r>
              <a:rPr lang="en-US" dirty="0" smtClean="0"/>
              <a:t>Simulations of Alpine Fault scenario</a:t>
            </a:r>
          </a:p>
          <a:p>
            <a:r>
              <a:rPr lang="en-US" dirty="0" smtClean="0"/>
              <a:t>(in progress)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NZ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016" y="1108103"/>
            <a:ext cx="4133850" cy="3429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30781" y="4458683"/>
            <a:ext cx="22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 GNS Science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83566" y="3495230"/>
            <a:ext cx="1230595" cy="95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7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2234" y="1465960"/>
            <a:ext cx="4221135" cy="3081764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Terrain texture with high resolutio</a:t>
            </a:r>
            <a:r>
              <a:rPr lang="en-US" dirty="0"/>
              <a:t>n</a:t>
            </a:r>
            <a:endParaRPr lang="en-US" dirty="0" smtClean="0"/>
          </a:p>
          <a:p>
            <a:r>
              <a:rPr lang="en-US" dirty="0" smtClean="0"/>
              <a:t>Easy NZ satellite image retrieval on coordinates input</a:t>
            </a:r>
          </a:p>
          <a:p>
            <a:endParaRPr lang="en-US" dirty="0" smtClean="0"/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NZ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369" y="1188961"/>
            <a:ext cx="3752259" cy="26773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86950" y="1327461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(173.01, -42.96)</a:t>
            </a:r>
            <a:endParaRPr lang="en-NZ" sz="1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227498" y="3139027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(173.28, -44.01)</a:t>
            </a:r>
            <a:endParaRPr lang="en-NZ" sz="1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002508" y="1465961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(171.32, -43.17)</a:t>
            </a:r>
            <a:endParaRPr lang="en-NZ" sz="1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459470" y="3139027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(171.57, -44.23)</a:t>
            </a:r>
            <a:endParaRPr lang="en-NZ" sz="1200" b="1" dirty="0"/>
          </a:p>
        </p:txBody>
      </p:sp>
    </p:spTree>
    <p:extLst>
      <p:ext uri="{BB962C8B-B14F-4D97-AF65-F5344CB8AC3E}">
        <p14:creationId xmlns:p14="http://schemas.microsoft.com/office/powerpoint/2010/main" val="56581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2010-2011 Canterbury Earthquake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676" y="2770962"/>
            <a:ext cx="2457596" cy="16391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947" y="1045670"/>
            <a:ext cx="2487325" cy="16590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15" y="1045670"/>
            <a:ext cx="2196244" cy="3292759"/>
          </a:xfrm>
          <a:prstGeom prst="rect">
            <a:avLst/>
          </a:prstGeom>
        </p:spPr>
      </p:pic>
      <p:sp>
        <p:nvSpPr>
          <p:cNvPr id="11" name="Content Placeholder 1"/>
          <p:cNvSpPr txBox="1">
            <a:spLocks/>
          </p:cNvSpPr>
          <p:nvPr/>
        </p:nvSpPr>
        <p:spPr>
          <a:xfrm>
            <a:off x="5324560" y="1055559"/>
            <a:ext cx="3447206" cy="335459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2010-09-04  m 7.1</a:t>
            </a:r>
          </a:p>
          <a:p>
            <a:r>
              <a:rPr lang="en-US" dirty="0" smtClean="0"/>
              <a:t>2011-02-22  m.6.3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185 killed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50~ 100 </a:t>
            </a:r>
            <a:r>
              <a:rPr lang="en-US" sz="1600" dirty="0" err="1" smtClean="0"/>
              <a:t>yrs</a:t>
            </a:r>
            <a:r>
              <a:rPr lang="en-US" sz="1600" dirty="0" smtClean="0"/>
              <a:t> for full 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Estimated </a:t>
            </a:r>
            <a:r>
              <a:rPr lang="en-US" sz="1600" dirty="0"/>
              <a:t>cost: $40b </a:t>
            </a:r>
            <a:endParaRPr lang="en-US" sz="1600" dirty="0" smtClean="0"/>
          </a:p>
          <a:p>
            <a:r>
              <a:rPr lang="en-US" dirty="0" smtClean="0"/>
              <a:t>11,000 aftershocks </a:t>
            </a:r>
            <a:r>
              <a:rPr lang="en-US" sz="1800" dirty="0" smtClean="0"/>
              <a:t>(&gt;m 2.0</a:t>
            </a:r>
            <a:r>
              <a:rPr lang="en-US" sz="1800" dirty="0"/>
              <a:t>) </a:t>
            </a:r>
            <a:r>
              <a:rPr lang="en-US" dirty="0"/>
              <a:t>by </a:t>
            </a:r>
            <a:r>
              <a:rPr lang="en-US" dirty="0" smtClean="0"/>
              <a:t>2012-06-06</a:t>
            </a:r>
          </a:p>
          <a:p>
            <a:endParaRPr lang="en-US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9981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75874" y="1372571"/>
            <a:ext cx="5963086" cy="3022600"/>
          </a:xfrm>
        </p:spPr>
        <p:txBody>
          <a:bodyPr>
            <a:normAutofit/>
          </a:bodyPr>
          <a:lstStyle/>
          <a:p>
            <a:r>
              <a:rPr lang="en-US" dirty="0" smtClean="0"/>
              <a:t>Assoc. Prof. Brendon Bradley (UC) </a:t>
            </a:r>
          </a:p>
          <a:p>
            <a:r>
              <a:rPr lang="en-US" smtClean="0"/>
              <a:t>3D seismic wave </a:t>
            </a:r>
            <a:r>
              <a:rPr lang="en-US" dirty="0" smtClean="0"/>
              <a:t>propagation simulations (Parallel code by Rob Graves (USGS))</a:t>
            </a:r>
          </a:p>
          <a:p>
            <a:r>
              <a:rPr lang="en-US" dirty="0" smtClean="0"/>
              <a:t>Uses 4</a:t>
            </a:r>
            <a:r>
              <a:rPr lang="en-US" baseline="30000" dirty="0" smtClean="0"/>
              <a:t>th</a:t>
            </a:r>
            <a:r>
              <a:rPr lang="en-US" dirty="0" smtClean="0"/>
              <a:t> order spatial and 2</a:t>
            </a:r>
            <a:r>
              <a:rPr lang="en-US" baseline="30000" dirty="0" smtClean="0"/>
              <a:t>nd</a:t>
            </a:r>
            <a:r>
              <a:rPr lang="en-US" dirty="0" smtClean="0"/>
              <a:t> order temporal finite differences to solve the </a:t>
            </a:r>
            <a:r>
              <a:rPr lang="en-US" dirty="0" err="1" smtClean="0"/>
              <a:t>elastodynamic</a:t>
            </a:r>
            <a:r>
              <a:rPr lang="en-US" dirty="0" smtClean="0"/>
              <a:t> wave equation</a:t>
            </a:r>
          </a:p>
          <a:p>
            <a:r>
              <a:rPr lang="en-US" dirty="0"/>
              <a:t>Simulations: 4 </a:t>
            </a:r>
            <a:r>
              <a:rPr lang="en-US" dirty="0" smtClean="0"/>
              <a:t>hours @ 2048 cores on </a:t>
            </a:r>
            <a:r>
              <a:rPr lang="en-US" dirty="0" err="1" smtClean="0"/>
              <a:t>BlueGene</a:t>
            </a:r>
            <a:r>
              <a:rPr lang="en-US" dirty="0" smtClean="0"/>
              <a:t>/P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Motion </a:t>
            </a:r>
            <a:r>
              <a:rPr lang="en-US" dirty="0" smtClean="0"/>
              <a:t>Simulation - Overview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87" y="1345302"/>
            <a:ext cx="25622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1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 Motion Simulation - 26 </a:t>
            </a:r>
            <a:r>
              <a:rPr lang="en-US" dirty="0"/>
              <a:t>Dec </a:t>
            </a:r>
            <a:r>
              <a:rPr lang="en-US" dirty="0" smtClean="0"/>
              <a:t>2010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21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543" y="953048"/>
            <a:ext cx="5746141" cy="3738196"/>
          </a:xfrm>
        </p:spPr>
      </p:pic>
      <p:sp>
        <p:nvSpPr>
          <p:cNvPr id="23" name="Oval 22"/>
          <p:cNvSpPr/>
          <p:nvPr/>
        </p:nvSpPr>
        <p:spPr>
          <a:xfrm>
            <a:off x="5627309" y="2616392"/>
            <a:ext cx="140245" cy="802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4" name="Right Arrow 23"/>
          <p:cNvSpPr/>
          <p:nvPr/>
        </p:nvSpPr>
        <p:spPr>
          <a:xfrm rot="6864664">
            <a:off x="5656068" y="2453724"/>
            <a:ext cx="225549" cy="140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" name="TextBox 24"/>
          <p:cNvSpPr txBox="1"/>
          <p:nvPr/>
        </p:nvSpPr>
        <p:spPr>
          <a:xfrm>
            <a:off x="5471635" y="1594745"/>
            <a:ext cx="1940669" cy="578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Magnitude of 4.9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12km deep below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Opawa</a:t>
            </a: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20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24" y="1062698"/>
            <a:ext cx="3133445" cy="35512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 Motion Simulation - Domain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147" y="1308337"/>
            <a:ext cx="4343646" cy="304214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807936" y="2670372"/>
            <a:ext cx="267037" cy="258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295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05558" y="1110782"/>
            <a:ext cx="4183583" cy="3552378"/>
          </a:xfrm>
        </p:spPr>
        <p:txBody>
          <a:bodyPr>
            <a:normAutofit/>
          </a:bodyPr>
          <a:lstStyle/>
          <a:p>
            <a:r>
              <a:rPr lang="en-US" dirty="0" smtClean="0"/>
              <a:t>Particle velocity (cm/s) at 67,200 points</a:t>
            </a:r>
            <a:endParaRPr lang="en-US" dirty="0"/>
          </a:p>
          <a:p>
            <a:r>
              <a:rPr lang="en-US" dirty="0" smtClean="0"/>
              <a:t>400 </a:t>
            </a:r>
            <a:r>
              <a:rPr lang="en-US" dirty="0"/>
              <a:t>time stamps (0.1 sec) = 40secs</a:t>
            </a:r>
          </a:p>
          <a:p>
            <a:r>
              <a:rPr lang="en-US" b="1" u="sng" dirty="0" err="1" smtClean="0"/>
              <a:t>Visualisation</a:t>
            </a:r>
            <a:r>
              <a:rPr lang="en-US" b="1" u="sng" dirty="0" smtClean="0"/>
              <a:t> can help to better </a:t>
            </a:r>
            <a:r>
              <a:rPr lang="en-US" b="1" u="sng" dirty="0"/>
              <a:t>understand </a:t>
            </a:r>
            <a:r>
              <a:rPr lang="en-US" b="1" u="sng" dirty="0" smtClean="0"/>
              <a:t>earthquakes</a:t>
            </a:r>
            <a:r>
              <a:rPr lang="en-US" u="sng" dirty="0" smtClean="0"/>
              <a:t>. </a:t>
            </a:r>
          </a:p>
          <a:p>
            <a:endParaRPr lang="en-NZ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Motion </a:t>
            </a:r>
            <a:r>
              <a:rPr lang="en-US" dirty="0" smtClean="0"/>
              <a:t>Simulation - Output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11" y="1110781"/>
            <a:ext cx="3511311" cy="35523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2885" y="1110781"/>
            <a:ext cx="687823" cy="35523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0324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5942" y="3851809"/>
            <a:ext cx="3755847" cy="347958"/>
          </a:xfrm>
        </p:spPr>
        <p:txBody>
          <a:bodyPr>
            <a:normAutofit/>
          </a:bodyPr>
          <a:lstStyle/>
          <a:p>
            <a:r>
              <a:rPr lang="en-US" dirty="0" err="1" smtClean="0"/>
              <a:t>Paraview</a:t>
            </a:r>
            <a:r>
              <a:rPr lang="en-US" dirty="0" smtClean="0"/>
              <a:t> + VTK in-house codes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- Overview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42" y="1051966"/>
            <a:ext cx="3755847" cy="2638002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>
          <a:xfrm>
            <a:off x="5003697" y="3049347"/>
            <a:ext cx="3755847" cy="405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Viz</a:t>
            </a:r>
            <a:r>
              <a:rPr lang="en-US" dirty="0" smtClean="0"/>
              <a:t> Cluster (</a:t>
            </a:r>
            <a:r>
              <a:rPr lang="en-US" dirty="0" err="1" smtClean="0"/>
              <a:t>NeSI</a:t>
            </a:r>
            <a:r>
              <a:rPr lang="en-US" dirty="0" smtClean="0"/>
              <a:t>, </a:t>
            </a:r>
            <a:r>
              <a:rPr lang="en-US" dirty="0" err="1" smtClean="0"/>
              <a:t>BlueFern</a:t>
            </a:r>
            <a:r>
              <a:rPr lang="en-US" dirty="0"/>
              <a:t>)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273" y="1529394"/>
            <a:ext cx="3201975" cy="119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9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9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I. Data imported to </a:t>
            </a:r>
            <a:r>
              <a:rPr lang="en-US" dirty="0" err="1" smtClean="0"/>
              <a:t>Paraview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Amplitude is presented on 2D plane</a:t>
            </a: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9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II. </a:t>
            </a:r>
            <a:r>
              <a:rPr lang="en-US" dirty="0" err="1" smtClean="0"/>
              <a:t>GeoTIFF</a:t>
            </a:r>
            <a:r>
              <a:rPr lang="en-US" dirty="0" smtClean="0"/>
              <a:t> data into </a:t>
            </a:r>
            <a:r>
              <a:rPr lang="en-US" dirty="0" err="1" smtClean="0"/>
              <a:t>Paraview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56566" y="4126938"/>
            <a:ext cx="6732575" cy="42078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Cropped to fit the domain and converted to VTP format</a:t>
            </a:r>
          </a:p>
        </p:txBody>
      </p:sp>
    </p:spTree>
    <p:extLst>
      <p:ext uri="{BB962C8B-B14F-4D97-AF65-F5344CB8AC3E}">
        <p14:creationId xmlns:p14="http://schemas.microsoft.com/office/powerpoint/2010/main" val="152993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SI MASTER">
  <a:themeElements>
    <a:clrScheme name="NeSI">
      <a:dk1>
        <a:sysClr val="windowText" lastClr="000000"/>
      </a:dk1>
      <a:lt1>
        <a:sysClr val="window" lastClr="FFFFFF"/>
      </a:lt1>
      <a:dk2>
        <a:srgbClr val="515C66"/>
      </a:dk2>
      <a:lt2>
        <a:srgbClr val="A4AEB6"/>
      </a:lt2>
      <a:accent1>
        <a:srgbClr val="C7B0D3"/>
      </a:accent1>
      <a:accent2>
        <a:srgbClr val="C9445B"/>
      </a:accent2>
      <a:accent3>
        <a:srgbClr val="D88632"/>
      </a:accent3>
      <a:accent4>
        <a:srgbClr val="F3CF11"/>
      </a:accent4>
      <a:accent5>
        <a:srgbClr val="DBDA22"/>
      </a:accent5>
      <a:accent6>
        <a:srgbClr val="69B1E5"/>
      </a:accent6>
      <a:hlink>
        <a:srgbClr val="C9445B"/>
      </a:hlink>
      <a:folHlink>
        <a:srgbClr val="C9445B"/>
      </a:folHlink>
    </a:clrScheme>
    <a:fontScheme name="NeSI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8786</TotalTime>
  <Words>453</Words>
  <Application>Microsoft Office PowerPoint</Application>
  <PresentationFormat>On-screen Show (16:9)</PresentationFormat>
  <Paragraphs>68</Paragraphs>
  <Slides>16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Lato</vt:lpstr>
      <vt:lpstr>Lato Light</vt:lpstr>
      <vt:lpstr>Calibri</vt:lpstr>
      <vt:lpstr>Segoe UI</vt:lpstr>
      <vt:lpstr>NeSI MASTER</vt:lpstr>
      <vt:lpstr>Visualisation of 2010  Christchurch Boxing Day aftershock</vt:lpstr>
      <vt:lpstr>2010-2011 Canterbury Earthquake</vt:lpstr>
      <vt:lpstr>Ground Motion Simulation - Overview</vt:lpstr>
      <vt:lpstr>Ground Motion Simulation - 26 Dec 2010</vt:lpstr>
      <vt:lpstr>Ground Motion Simulation - Domain</vt:lpstr>
      <vt:lpstr>Ground Motion Simulation - Output</vt:lpstr>
      <vt:lpstr>Visualisation - Overview</vt:lpstr>
      <vt:lpstr>Visualisation I. Data imported to Paraview</vt:lpstr>
      <vt:lpstr>Visualisation II. GeoTIFF data into Paraview</vt:lpstr>
      <vt:lpstr>Visualisation III. Terrain surface interpolation</vt:lpstr>
      <vt:lpstr>Visualisation IV. Terrain texture mapping</vt:lpstr>
      <vt:lpstr>Visualisation V. Warping plane of Ground motion  </vt:lpstr>
      <vt:lpstr>Visualisation VI. Show terrain + ground motion</vt:lpstr>
      <vt:lpstr>Final. Video</vt:lpstr>
      <vt:lpstr>Future work</vt:lpstr>
      <vt:lpstr>Future work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Admin5</dc:creator>
  <cp:lastModifiedBy>Administrator</cp:lastModifiedBy>
  <cp:revision>132</cp:revision>
  <dcterms:created xsi:type="dcterms:W3CDTF">2014-06-16T02:17:23Z</dcterms:created>
  <dcterms:modified xsi:type="dcterms:W3CDTF">2015-03-25T22:35:38Z</dcterms:modified>
</cp:coreProperties>
</file>

<file path=docProps/thumbnail.jpeg>
</file>